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p:scale>
          <a:sx n="65" d="100"/>
          <a:sy n="65" d="100"/>
        </p:scale>
        <p:origin x="-138" y="-570"/>
      </p:cViewPr>
      <p:guideLst>
        <p:guide orient="horz" pos="2160"/>
        <p:guide pos="3840"/>
      </p:guideLst>
    </p:cSldViewPr>
  </p:slideViewPr>
  <p:notesTextViewPr>
    <p:cViewPr>
      <p:scale>
        <a:sx n="1" d="1"/>
        <a:sy n="1" d="1"/>
      </p:scale>
      <p:origin x="0" y="0"/>
    </p:cViewPr>
  </p:notesTextViewPr>
  <p:sorterViewPr>
    <p:cViewPr>
      <p:scale>
        <a:sx n="100" d="100"/>
        <a:sy n="100" d="100"/>
      </p:scale>
      <p:origin x="0" y="3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Welcome everyone, and thank you for tuning into this </a:t>
            </a:r>
            <a:r>
              <a:rPr lang="en-US" sz="1100" b="0" i="0" u="none" strike="noStrike" cap="none" dirty="0" err="1" smtClean="0">
                <a:solidFill>
                  <a:srgbClr val="000000"/>
                </a:solidFill>
                <a:effectLst/>
                <a:latin typeface="Arial"/>
                <a:ea typeface="Arial"/>
                <a:cs typeface="Arial"/>
                <a:sym typeface="Arial"/>
              </a:rPr>
              <a:t>presenation</a:t>
            </a:r>
            <a:r>
              <a:rPr lang="en-US" sz="1100" b="0" i="0" u="none" strike="noStrike" cap="none" dirty="0" smtClean="0">
                <a:solidFill>
                  <a:srgbClr val="000000"/>
                </a:solidFill>
                <a:effectLst/>
                <a:latin typeface="Arial"/>
                <a:ea typeface="Arial"/>
                <a:cs typeface="Arial"/>
                <a:sym typeface="Arial"/>
              </a:rPr>
              <a:t> that is all about best practices in secure coding, and adhering to coding standards.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More information about our unit testing provided here, verifying that data can be added to a vector.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Unit testing is continued here, further information about a specific case, where we add 5 values to a vector.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Finally, we have a test case here that shows we can throw proper exceptions when a value is out of range.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smtClean="0">
                <a:solidFill>
                  <a:srgbClr val="000000"/>
                </a:solidFill>
                <a:effectLst/>
                <a:latin typeface="Arial"/>
                <a:ea typeface="Arial"/>
                <a:cs typeface="Arial"/>
                <a:sym typeface="Arial"/>
              </a:rPr>
              <a:t>DevSecOps</a:t>
            </a:r>
            <a:r>
              <a:rPr lang="en-US" sz="1100" b="0" i="0" u="none" strike="noStrike" cap="none" dirty="0" smtClean="0">
                <a:solidFill>
                  <a:srgbClr val="000000"/>
                </a:solidFill>
                <a:effectLst/>
                <a:latin typeface="Arial"/>
                <a:ea typeface="Arial"/>
                <a:cs typeface="Arial"/>
                <a:sym typeface="Arial"/>
              </a:rPr>
              <a:t> aims to integrate security throughout the software development lifecycle, ensuring secure code delivery, and in this case integrating security practices throughout the software development lifecycle (SDLC).</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Next we have a tool summary showing how different toolbox items help to achieve a sager SDLC. Our </a:t>
            </a:r>
            <a:r>
              <a:rPr lang="en-US" sz="1100" b="0" i="0" u="none" strike="noStrike" cap="none" dirty="0" err="1" smtClean="0">
                <a:solidFill>
                  <a:srgbClr val="000000"/>
                </a:solidFill>
                <a:effectLst/>
                <a:latin typeface="Arial"/>
                <a:ea typeface="Arial"/>
                <a:cs typeface="Arial"/>
                <a:sym typeface="Arial"/>
              </a:rPr>
              <a:t>DevSecOps</a:t>
            </a:r>
            <a:r>
              <a:rPr lang="en-US" sz="1100" b="0" i="0" u="none" strike="noStrike" cap="none" dirty="0" smtClean="0">
                <a:solidFill>
                  <a:srgbClr val="000000"/>
                </a:solidFill>
                <a:effectLst/>
                <a:latin typeface="Arial"/>
                <a:ea typeface="Arial"/>
                <a:cs typeface="Arial"/>
                <a:sym typeface="Arial"/>
              </a:rPr>
              <a:t> pipeline is made up of component parts, each of equal importance.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In summary, we've identified a critical problem: the lack of adherence to coding standards. This issue can manifest in various ways, including inconsistent code quality, increased vulnerability to security threats, and difficulties in collaboration and maintenance. Fortunately, we have a solution at hand: implementing coding standards. By adopting guidelines and best practices for writing secure, maintainable, and efficient code, we can address these challenges head-on.</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As for recommendations, our policy covers only a narrow scope of security sensitive topics. To ensure a secure pipeline, we must implement a full complement of coding standards to govern all aspects of the SDLC.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First and foremost, Code Review and Testing Standards play a vital role. These standards ensure that software undergoes thorough review and testing for security vulnerabilities, logic errors, and other issues before deployment. By doing so, the likelihood of bugs and vulnerabilities in production is significantly reduced. Next, Access Control Standards are essential. These standards enforce the principle of least privilege, ensuring that users are granted access only to the resources and functionalities necessary for their role or job function. This minimizes the risk of unauthorized access and data exposure, bolstering overall security posture. Finally, Logging and Monitoring Standards are indispensable. By implementing these standards, organizations can track and analyze user activities, system events, and security incidents in real-time. This enables early detection and response to potential threats and breaches, enhancing the organization's ability to safeguard its assets and infrastructure.</a:t>
            </a:r>
            <a:endParaRPr lang="en-US" sz="1100" b="0" i="0" u="none" strike="noStrike" cap="none" dirty="0">
              <a:solidFill>
                <a:srgbClr val="000000"/>
              </a:solidFill>
              <a:effectLst/>
              <a:latin typeface="Arial"/>
              <a:ea typeface="Arial"/>
              <a:cs typeface="Arial"/>
              <a:sym typeface="Arial"/>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Thank you! If you have any questions about the presentation, please feel free to drop a comment down below. </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In this presentation, we'll explore the importance of secure coding standards and their role in establishing a robust foundation for secure software development. This is further illustrated by the defense in depth diagram. By implementing this policy, we establish a framework for secure coding practices that permeates throughout our development processes.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Now, let's delve into our threat matrix, a vital tool for identifying and prioritizing potential security threats. Our threat matrix categorizes security threats into four main categories: Likely, Priority, Low Priority, and Unlikely. Each threat is evaluated based on its likelihood and priority level, allowing us to focus our security efforts on the most significant risks.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In this section, we'll explore the ten principles of secure coding and their alignment with our adopted standards. As you can see, our policy includes a heavy emphasis on software methodology and quality assurance practice.</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Here we will explore the ten adopted standards that form the backbone of our secure coding practices. These standards provide guidelines and best practices for writing secure, resilient code.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Now, let's discuss our encryption policies, which play a crucial role in protecting sensitive data from unauthorized access and ensuring its confidentiality and integrity. It is important to note that by implementing these encryption policies, we can strengthen our data protection measures, mitigate the risk of unauthorized access, and ensure compliance with regulatory requirements.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Now, let's delve into the core of our cybersecurity strategy—the Triple A policies of Authentication, Authorization, and Accounting. These policies form the backbone of our defense mechanisms, ensuring the integrity, confidentiality, and availability of our organization's resources. In essence, the Triple A policies serve as the guardians of our digital fortress, fortifying our defenses, and preserving the trust and confidence of our stakeholders.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Here we have our Unit testing results, as you can see the testing was entirely successful.</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smtClean="0">
                <a:solidFill>
                  <a:srgbClr val="000000"/>
                </a:solidFill>
                <a:effectLst/>
                <a:latin typeface="Arial"/>
                <a:ea typeface="Arial"/>
                <a:cs typeface="Arial"/>
                <a:sym typeface="Arial"/>
              </a:rPr>
              <a:t>We have our first test case that was simply labeled “Always Fail,” and is designed, of course, to intentionally fail.</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wav"/><Relationship Id="rId7" Type="http://schemas.openxmlformats.org/officeDocument/2006/relationships/notesSlide" Target="../notesSlides/notesSlide1.xml"/><Relationship Id="rId2" Type="http://schemas.microsoft.com/office/2007/relationships/media" Target="../media/media1.wav"/><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audio" Target="../media/media2.wav"/><Relationship Id="rId4" Type="http://schemas.microsoft.com/office/2007/relationships/media" Target="../media/media2.wav"/><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audio" Target="../media/media19.wav"/><Relationship Id="rId7" Type="http://schemas.openxmlformats.org/officeDocument/2006/relationships/audio" Target="../media/media21.wav"/><Relationship Id="rId2" Type="http://schemas.microsoft.com/office/2007/relationships/media" Target="../media/media19.wav"/><Relationship Id="rId1" Type="http://schemas.openxmlformats.org/officeDocument/2006/relationships/tags" Target="../tags/tag11.xml"/><Relationship Id="rId6" Type="http://schemas.microsoft.com/office/2007/relationships/media" Target="../media/media21.wav"/><Relationship Id="rId11" Type="http://schemas.openxmlformats.org/officeDocument/2006/relationships/image" Target="../media/image4.png"/><Relationship Id="rId5" Type="http://schemas.openxmlformats.org/officeDocument/2006/relationships/audio" Target="../media/media20.wav"/><Relationship Id="rId10" Type="http://schemas.openxmlformats.org/officeDocument/2006/relationships/image" Target="../media/image3.png"/><Relationship Id="rId4" Type="http://schemas.microsoft.com/office/2007/relationships/media" Target="../media/media20.wav"/><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2.wav"/><Relationship Id="rId7" Type="http://schemas.openxmlformats.org/officeDocument/2006/relationships/notesSlide" Target="../notesSlides/notesSlide11.xml"/><Relationship Id="rId2" Type="http://schemas.microsoft.com/office/2007/relationships/media" Target="../media/media22.wav"/><Relationship Id="rId1" Type="http://schemas.openxmlformats.org/officeDocument/2006/relationships/tags" Target="../tags/tag12.xml"/><Relationship Id="rId6" Type="http://schemas.openxmlformats.org/officeDocument/2006/relationships/slideLayout" Target="../slideLayouts/slideLayout2.xml"/><Relationship Id="rId5" Type="http://schemas.openxmlformats.org/officeDocument/2006/relationships/audio" Target="../media/media23.wav"/><Relationship Id="rId4" Type="http://schemas.microsoft.com/office/2007/relationships/media" Target="../media/media23.wav"/><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4.wav"/><Relationship Id="rId7" Type="http://schemas.openxmlformats.org/officeDocument/2006/relationships/notesSlide" Target="../notesSlides/notesSlide12.xml"/><Relationship Id="rId2" Type="http://schemas.microsoft.com/office/2007/relationships/media" Target="../media/media24.wav"/><Relationship Id="rId1" Type="http://schemas.openxmlformats.org/officeDocument/2006/relationships/tags" Target="../tags/tag13.xml"/><Relationship Id="rId6" Type="http://schemas.openxmlformats.org/officeDocument/2006/relationships/slideLayout" Target="../slideLayouts/slideLayout2.xml"/><Relationship Id="rId5" Type="http://schemas.openxmlformats.org/officeDocument/2006/relationships/audio" Target="../media/media25.wav"/><Relationship Id="rId4" Type="http://schemas.microsoft.com/office/2007/relationships/media" Target="../media/media25.wav"/><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6.wav"/><Relationship Id="rId7" Type="http://schemas.openxmlformats.org/officeDocument/2006/relationships/notesSlide" Target="../notesSlides/notesSlide13.xml"/><Relationship Id="rId2" Type="http://schemas.microsoft.com/office/2007/relationships/media" Target="../media/media26.wav"/><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audio" Target="../media/media27.wav"/><Relationship Id="rId10" Type="http://schemas.openxmlformats.org/officeDocument/2006/relationships/image" Target="../media/image4.png"/><Relationship Id="rId4" Type="http://schemas.microsoft.com/office/2007/relationships/media" Target="../media/media27.wav"/><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8.wav"/><Relationship Id="rId7" Type="http://schemas.openxmlformats.org/officeDocument/2006/relationships/notesSlide" Target="../notesSlides/notesSlide14.xml"/><Relationship Id="rId2" Type="http://schemas.microsoft.com/office/2007/relationships/media" Target="../media/media28.wav"/><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audio" Target="../media/media29.wav"/><Relationship Id="rId4" Type="http://schemas.microsoft.com/office/2007/relationships/media" Target="../media/media29.wav"/><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0.wav"/><Relationship Id="rId7" Type="http://schemas.openxmlformats.org/officeDocument/2006/relationships/notesSlide" Target="../notesSlides/notesSlide15.xml"/><Relationship Id="rId2" Type="http://schemas.microsoft.com/office/2007/relationships/media" Target="../media/media30.wav"/><Relationship Id="rId1" Type="http://schemas.openxmlformats.org/officeDocument/2006/relationships/tags" Target="../tags/tag16.xml"/><Relationship Id="rId6" Type="http://schemas.openxmlformats.org/officeDocument/2006/relationships/slideLayout" Target="../slideLayouts/slideLayout2.xml"/><Relationship Id="rId5" Type="http://schemas.openxmlformats.org/officeDocument/2006/relationships/audio" Target="../media/media31.wav"/><Relationship Id="rId4" Type="http://schemas.microsoft.com/office/2007/relationships/media" Target="../media/media31.wav"/><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2.wav"/><Relationship Id="rId7" Type="http://schemas.openxmlformats.org/officeDocument/2006/relationships/notesSlide" Target="../notesSlides/notesSlide16.xml"/><Relationship Id="rId2" Type="http://schemas.microsoft.com/office/2007/relationships/media" Target="../media/media32.wav"/><Relationship Id="rId1" Type="http://schemas.openxmlformats.org/officeDocument/2006/relationships/tags" Target="../tags/tag17.xml"/><Relationship Id="rId6" Type="http://schemas.openxmlformats.org/officeDocument/2006/relationships/slideLayout" Target="../slideLayouts/slideLayout2.xml"/><Relationship Id="rId5" Type="http://schemas.openxmlformats.org/officeDocument/2006/relationships/audio" Target="../media/media33.wav"/><Relationship Id="rId4" Type="http://schemas.microsoft.com/office/2007/relationships/media" Target="../media/media33.wav"/><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4.wav"/><Relationship Id="rId7" Type="http://schemas.openxmlformats.org/officeDocument/2006/relationships/notesSlide" Target="../notesSlides/notesSlide17.xml"/><Relationship Id="rId2" Type="http://schemas.microsoft.com/office/2007/relationships/media" Target="../media/media34.wav"/><Relationship Id="rId1" Type="http://schemas.openxmlformats.org/officeDocument/2006/relationships/tags" Target="../tags/tag18.xml"/><Relationship Id="rId6" Type="http://schemas.openxmlformats.org/officeDocument/2006/relationships/slideLayout" Target="../slideLayouts/slideLayout2.xml"/><Relationship Id="rId5" Type="http://schemas.openxmlformats.org/officeDocument/2006/relationships/audio" Target="../media/media35.wav"/><Relationship Id="rId4" Type="http://schemas.microsoft.com/office/2007/relationships/media" Target="../media/media35.wav"/><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6.wav"/><Relationship Id="rId7" Type="http://schemas.openxmlformats.org/officeDocument/2006/relationships/notesSlide" Target="../notesSlides/notesSlide18.xml"/><Relationship Id="rId2" Type="http://schemas.microsoft.com/office/2007/relationships/media" Target="../media/media36.wav"/><Relationship Id="rId1" Type="http://schemas.openxmlformats.org/officeDocument/2006/relationships/tags" Target="../tags/tag19.xml"/><Relationship Id="rId6" Type="http://schemas.openxmlformats.org/officeDocument/2006/relationships/slideLayout" Target="../slideLayouts/slideLayout2.xml"/><Relationship Id="rId5" Type="http://schemas.openxmlformats.org/officeDocument/2006/relationships/audio" Target="../media/media37.wav"/><Relationship Id="rId4" Type="http://schemas.microsoft.com/office/2007/relationships/media" Target="../media/media37.wav"/><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3.wav"/><Relationship Id="rId7" Type="http://schemas.openxmlformats.org/officeDocument/2006/relationships/notesSlide" Target="../notesSlides/notesSlide2.xml"/><Relationship Id="rId2" Type="http://schemas.microsoft.com/office/2007/relationships/media" Target="../media/media3.wav"/><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4.wav"/><Relationship Id="rId10" Type="http://schemas.openxmlformats.org/officeDocument/2006/relationships/image" Target="../media/image4.png"/><Relationship Id="rId4" Type="http://schemas.microsoft.com/office/2007/relationships/media" Target="../media/media4.wav"/><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wav"/><Relationship Id="rId7" Type="http://schemas.openxmlformats.org/officeDocument/2006/relationships/notesSlide" Target="../notesSlides/notesSlide3.xml"/><Relationship Id="rId2" Type="http://schemas.microsoft.com/office/2007/relationships/media" Target="../media/media5.wav"/><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6.wav"/><Relationship Id="rId4" Type="http://schemas.microsoft.com/office/2007/relationships/media" Target="../media/media6.wav"/><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wav"/><Relationship Id="rId7" Type="http://schemas.openxmlformats.org/officeDocument/2006/relationships/notesSlide" Target="../notesSlides/notesSlide4.xml"/><Relationship Id="rId2" Type="http://schemas.microsoft.com/office/2007/relationships/media" Target="../media/media7.wav"/><Relationship Id="rId1" Type="http://schemas.openxmlformats.org/officeDocument/2006/relationships/tags" Target="../tags/tag5.xml"/><Relationship Id="rId6" Type="http://schemas.openxmlformats.org/officeDocument/2006/relationships/slideLayout" Target="../slideLayouts/slideLayout2.xml"/><Relationship Id="rId5" Type="http://schemas.openxmlformats.org/officeDocument/2006/relationships/audio" Target="../media/media8.wav"/><Relationship Id="rId4" Type="http://schemas.microsoft.com/office/2007/relationships/media" Target="../media/media8.wav"/><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wav"/><Relationship Id="rId7" Type="http://schemas.openxmlformats.org/officeDocument/2006/relationships/notesSlide" Target="../notesSlides/notesSlide5.xml"/><Relationship Id="rId2" Type="http://schemas.microsoft.com/office/2007/relationships/media" Target="../media/media9.wav"/><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audio" Target="../media/media10.wav"/><Relationship Id="rId4" Type="http://schemas.microsoft.com/office/2007/relationships/media" Target="../media/media10.wav"/><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1.wav"/><Relationship Id="rId7" Type="http://schemas.openxmlformats.org/officeDocument/2006/relationships/notesSlide" Target="../notesSlides/notesSlide6.xml"/><Relationship Id="rId2" Type="http://schemas.microsoft.com/office/2007/relationships/media" Target="../media/media11.wav"/><Relationship Id="rId1" Type="http://schemas.openxmlformats.org/officeDocument/2006/relationships/tags" Target="../tags/tag7.xml"/><Relationship Id="rId6" Type="http://schemas.openxmlformats.org/officeDocument/2006/relationships/slideLayout" Target="../slideLayouts/slideLayout2.xml"/><Relationship Id="rId5" Type="http://schemas.openxmlformats.org/officeDocument/2006/relationships/audio" Target="../media/media12.wav"/><Relationship Id="rId4" Type="http://schemas.microsoft.com/office/2007/relationships/media" Target="../media/media12.wav"/><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3.wav"/><Relationship Id="rId7" Type="http://schemas.openxmlformats.org/officeDocument/2006/relationships/notesSlide" Target="../notesSlides/notesSlide7.xml"/><Relationship Id="rId2" Type="http://schemas.microsoft.com/office/2007/relationships/media" Target="../media/media13.wav"/><Relationship Id="rId1" Type="http://schemas.openxmlformats.org/officeDocument/2006/relationships/tags" Target="../tags/tag8.xml"/><Relationship Id="rId6" Type="http://schemas.openxmlformats.org/officeDocument/2006/relationships/slideLayout" Target="../slideLayouts/slideLayout2.xml"/><Relationship Id="rId5" Type="http://schemas.openxmlformats.org/officeDocument/2006/relationships/audio" Target="../media/media14.wav"/><Relationship Id="rId4" Type="http://schemas.microsoft.com/office/2007/relationships/media" Target="../media/media14.wav"/><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wav"/><Relationship Id="rId7" Type="http://schemas.openxmlformats.org/officeDocument/2006/relationships/notesSlide" Target="../notesSlides/notesSlide8.xml"/><Relationship Id="rId2" Type="http://schemas.microsoft.com/office/2007/relationships/media" Target="../media/media15.wav"/><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audio" Target="../media/media16.wav"/><Relationship Id="rId10" Type="http://schemas.openxmlformats.org/officeDocument/2006/relationships/image" Target="../media/image4.png"/><Relationship Id="rId4" Type="http://schemas.microsoft.com/office/2007/relationships/media" Target="../media/media16.wav"/><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wav"/><Relationship Id="rId7" Type="http://schemas.openxmlformats.org/officeDocument/2006/relationships/notesSlide" Target="../notesSlides/notesSlide9.xml"/><Relationship Id="rId2" Type="http://schemas.microsoft.com/office/2007/relationships/media" Target="../media/media17.wav"/><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audio" Target="../media/media18.wav"/><Relationship Id="rId4" Type="http://schemas.microsoft.com/office/2007/relationships/media" Target="../media/media18.wav"/><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smtClean="0"/>
              <a:t>Kyle </a:t>
            </a:r>
            <a:r>
              <a:rPr lang="en-US" sz="1850" i="1" dirty="0" err="1" smtClean="0"/>
              <a:t>Blan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nSpc>
                <a:spcPct val="70000"/>
              </a:lnSpc>
              <a:buSzPts val="1850"/>
            </a:pPr>
            <a:r>
              <a:rPr lang="en-US" dirty="0"/>
              <a:t>Best Practices in Secure Coding: Adhering to Coding Standards</a:t>
            </a:r>
            <a:endParaRPr i="1" dirty="0"/>
          </a:p>
        </p:txBody>
      </p:sp>
      <p:pic>
        <p:nvPicPr>
          <p:cNvPr id="146" name="Google Shape;146;p1" descr="Green Pace logo"/>
          <p:cNvPicPr preferRelativeResize="0"/>
          <p:nvPr/>
        </p:nvPicPr>
        <p:blipFill>
          <a:blip r:embed="rId8">
            <a:alphaModFix/>
          </a:blip>
          <a:stretch>
            <a:fillRect/>
          </a:stretch>
        </p:blipFill>
        <p:spPr>
          <a:xfrm>
            <a:off x="7440774" y="659854"/>
            <a:ext cx="2921424" cy="3786772"/>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5" name="Audio 4">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24"/>
    </mc:Choice>
    <mc:Fallback>
      <p:transition spd="slow" advTm="12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7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870" objId="2"/>
        <p14:stopEvt time="11858"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b="1" dirty="0" err="1"/>
              <a:t>CollectionTest.CanAddToEmptyVector</a:t>
            </a:r>
            <a:endParaRPr lang="en-US" dirty="0"/>
          </a:p>
          <a:p>
            <a:r>
              <a:rPr lang="en-US" b="1" dirty="0"/>
              <a:t>Test Description</a:t>
            </a:r>
            <a:r>
              <a:rPr lang="en-US" dirty="0"/>
              <a:t>: Verifies if items can be added to an empty vector.</a:t>
            </a:r>
          </a:p>
          <a:p>
            <a:r>
              <a:rPr lang="en-US" b="1" dirty="0"/>
              <a:t>Result</a:t>
            </a:r>
            <a:r>
              <a:rPr lang="en-US" dirty="0"/>
              <a:t>: The test passed successfully.</a:t>
            </a:r>
          </a:p>
          <a:p>
            <a:r>
              <a:rPr lang="en-US" b="1" dirty="0"/>
              <a:t>Duration</a:t>
            </a:r>
            <a:r>
              <a:rPr lang="en-US" dirty="0"/>
              <a:t>: 0 </a:t>
            </a:r>
            <a:r>
              <a:rPr lang="en-US" dirty="0" err="1"/>
              <a:t>ms</a:t>
            </a: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5791200" y="3124200"/>
            <a:ext cx="609600" cy="609600"/>
          </a:xfrm>
          <a:prstGeom prst="rect">
            <a:avLst/>
          </a:prstGeom>
        </p:spPr>
      </p:pic>
      <p:pic>
        <p:nvPicPr>
          <p:cNvPr id="3" name="Recorded Sound">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5791200" y="3124200"/>
            <a:ext cx="609600" cy="609600"/>
          </a:xfrm>
          <a:prstGeom prst="rect">
            <a:avLst/>
          </a:prstGeom>
        </p:spPr>
      </p:pic>
      <p:pic>
        <p:nvPicPr>
          <p:cNvPr id="4" name="Audio 3">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93103196"/>
      </p:ext>
    </p:extLst>
  </p:cSld>
  <p:clrMapOvr>
    <a:masterClrMapping/>
  </p:clrMapOvr>
  <mc:AlternateContent xmlns:mc="http://schemas.openxmlformats.org/markup-compatibility/2006">
    <mc:Choice xmlns:p14="http://schemas.microsoft.com/office/powerpoint/2010/main" Requires="p14">
      <p:transition spd="slow" p14:dur="2000" advTm="11632"/>
    </mc:Choice>
    <mc:Fallback>
      <p:transition spd="slow" advTm="1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22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8017" fill="hold"/>
                                        <p:tgtEl>
                                          <p:spTgt spid="3"/>
                                        </p:tgtEl>
                                      </p:cBhvr>
                                    </p:cmd>
                                  </p:childTnLst>
                                </p:cTn>
                              </p:par>
                            </p:childTnLst>
                          </p:cTn>
                        </p:par>
                      </p:childTnLst>
                    </p:cTn>
                  </p:par>
                </p:childTnLst>
              </p:cTn>
              <p:nextCondLst>
                <p:cond evt="onClick" delay="0">
                  <p:tgtEl>
                    <p:spTgt spid="3"/>
                  </p:tgtEl>
                </p:cond>
              </p:nextCondLst>
            </p:seq>
            <p:audio>
              <p:cMediaNode vol="80000">
                <p:cTn id="18" fill="hold" display="0">
                  <p:stCondLst>
                    <p:cond delay="indefinite"/>
                  </p:stCondLst>
                  <p:endCondLst>
                    <p:cond evt="onStopAudio" delay="0">
                      <p:tgtEl>
                        <p:sldTgt/>
                      </p:tgtEl>
                    </p:cond>
                  </p:endCondLst>
                </p:cTn>
                <p:tgtEl>
                  <p:spTgt spid="3"/>
                </p:tgtEl>
              </p:cMediaNode>
            </p:audio>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66" objId="3"/>
        <p14:stopEvt time="10231"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b="1" dirty="0" err="1"/>
              <a:t>CollectionTest.CanAddFiveValuesToVector</a:t>
            </a:r>
            <a:endParaRPr lang="en-US" dirty="0"/>
          </a:p>
          <a:p>
            <a:r>
              <a:rPr lang="en-US" b="1" dirty="0"/>
              <a:t>Test Description</a:t>
            </a:r>
            <a:r>
              <a:rPr lang="en-US" dirty="0"/>
              <a:t>: Checks if five values can be added to a vector.</a:t>
            </a:r>
          </a:p>
          <a:p>
            <a:r>
              <a:rPr lang="en-US" b="1" dirty="0"/>
              <a:t>Result</a:t>
            </a:r>
            <a:r>
              <a:rPr lang="en-US" dirty="0"/>
              <a:t>: The test passed successfully.</a:t>
            </a:r>
          </a:p>
          <a:p>
            <a:r>
              <a:rPr lang="en-US" b="1" dirty="0"/>
              <a:t>Duration</a:t>
            </a:r>
            <a:r>
              <a:rPr lang="en-US" dirty="0"/>
              <a:t>: 0 </a:t>
            </a:r>
            <a:r>
              <a:rPr lang="en-US" dirty="0" err="1"/>
              <a:t>ms</a:t>
            </a: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60182771"/>
      </p:ext>
    </p:extLst>
  </p:cSld>
  <p:clrMapOvr>
    <a:masterClrMapping/>
  </p:clrMapOvr>
  <mc:AlternateContent xmlns:mc="http://schemas.openxmlformats.org/markup-compatibility/2006">
    <mc:Choice xmlns:p14="http://schemas.microsoft.com/office/powerpoint/2010/main" Requires="p14">
      <p:transition spd="slow" p14:dur="2000" advTm="11590"/>
    </mc:Choice>
    <mc:Fallback>
      <p:transition spd="slow" advTm="1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59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976" objId="2"/>
        <p14:stopEvt time="10646"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b="1" dirty="0" err="1"/>
              <a:t>CollectionTest.CanThrowAtOutOfRange</a:t>
            </a:r>
            <a:endParaRPr lang="en-US" dirty="0"/>
          </a:p>
          <a:p>
            <a:r>
              <a:rPr lang="en-US" b="1" dirty="0"/>
              <a:t>Test Description</a:t>
            </a:r>
            <a:r>
              <a:rPr lang="en-US" dirty="0"/>
              <a:t>: Tests if an out-of-range exception is thrown.</a:t>
            </a:r>
          </a:p>
          <a:p>
            <a:r>
              <a:rPr lang="en-US" b="1" dirty="0"/>
              <a:t>Result</a:t>
            </a:r>
            <a:r>
              <a:rPr lang="en-US" dirty="0"/>
              <a:t>: The test passed successfully.</a:t>
            </a:r>
          </a:p>
          <a:p>
            <a:r>
              <a:rPr lang="en-US" b="1" dirty="0"/>
              <a:t>Duration</a:t>
            </a:r>
            <a:r>
              <a:rPr lang="en-US" dirty="0"/>
              <a:t>: 10 </a:t>
            </a:r>
            <a:r>
              <a:rPr lang="en-US" dirty="0" err="1"/>
              <a:t>ms</a:t>
            </a: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77513791"/>
      </p:ext>
    </p:extLst>
  </p:cSld>
  <p:clrMapOvr>
    <a:masterClrMapping/>
  </p:clrMapOvr>
  <mc:AlternateContent xmlns:mc="http://schemas.openxmlformats.org/markup-compatibility/2006">
    <mc:Choice xmlns:p14="http://schemas.microsoft.com/office/powerpoint/2010/main" Requires="p14">
      <p:transition spd="slow" p14:dur="2000" advTm="12716"/>
    </mc:Choice>
    <mc:Fallback>
      <p:transition spd="slow" advTm="1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2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919" objId="2"/>
        <p14:stopEvt time="11415"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8">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89"/>
    </mc:Choice>
    <mc:Fallback>
      <p:transition spd="slow" advTm="21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10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519" objId="2"/>
        <p14:stopEvt time="20741"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9167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179871"/>
            <a:ext cx="10820400" cy="5574890"/>
          </a:xfrm>
          <a:prstGeom prst="rect">
            <a:avLst/>
          </a:prstGeom>
          <a:noFill/>
          <a:ln>
            <a:noFill/>
          </a:ln>
        </p:spPr>
        <p:txBody>
          <a:bodyPr spcFirstLastPara="1" wrap="square" lIns="91425" tIns="45700" rIns="91425" bIns="45700" anchor="t" anchorCtr="0">
            <a:normAutofit fontScale="62500" lnSpcReduction="20000"/>
          </a:bodyPr>
          <a:lstStyle/>
          <a:p>
            <a:pPr marL="114300" indent="0">
              <a:buNone/>
            </a:pPr>
            <a:r>
              <a:rPr lang="en-US" dirty="0"/>
              <a:t>The </a:t>
            </a:r>
            <a:r>
              <a:rPr lang="en-US" b="1" dirty="0" err="1"/>
              <a:t>DevSecOps</a:t>
            </a:r>
            <a:r>
              <a:rPr lang="en-US" b="1" dirty="0"/>
              <a:t> pipeline</a:t>
            </a:r>
            <a:r>
              <a:rPr lang="en-US" dirty="0"/>
              <a:t> is an extension of the traditional </a:t>
            </a:r>
            <a:r>
              <a:rPr lang="en-US" b="1" dirty="0"/>
              <a:t>CI/CD (Continuous Integration/Continuous Deployment)</a:t>
            </a:r>
            <a:r>
              <a:rPr lang="en-US" dirty="0"/>
              <a:t> pipeline, integrating security practices throughout the software development lifecycle (SDLC). Let’s break it down:</a:t>
            </a:r>
          </a:p>
          <a:p>
            <a:r>
              <a:rPr lang="en-US" b="1" dirty="0"/>
              <a:t>Source Code Management (SCM)</a:t>
            </a:r>
            <a:r>
              <a:rPr lang="en-US" dirty="0"/>
              <a:t>: This is where developers manage and track changes to the source code using version control systems like </a:t>
            </a:r>
            <a:r>
              <a:rPr lang="en-US" dirty="0" err="1"/>
              <a:t>Git</a:t>
            </a:r>
            <a:r>
              <a:rPr lang="en-US" dirty="0"/>
              <a:t>. It ensures collaboration and version control.</a:t>
            </a:r>
          </a:p>
          <a:p>
            <a:r>
              <a:rPr lang="en-US" b="1" dirty="0"/>
              <a:t>Continuous Integration (CI)</a:t>
            </a:r>
            <a:r>
              <a:rPr lang="en-US" dirty="0"/>
              <a:t>: In this stage, code changes are automatically integrated into a shared repository. Automated build and testing processes follow, ensuring that code quality is maintained.</a:t>
            </a:r>
          </a:p>
          <a:p>
            <a:r>
              <a:rPr lang="en-US" b="1" dirty="0"/>
              <a:t>Static Analysis</a:t>
            </a:r>
            <a:r>
              <a:rPr lang="en-US" dirty="0"/>
              <a:t>: Static code analysis tools scan the codebase for vulnerabilities, coding errors, and security issues. They identify potential weaknesses early in the development process.</a:t>
            </a:r>
          </a:p>
          <a:p>
            <a:r>
              <a:rPr lang="en-US" b="1" dirty="0"/>
              <a:t>Threat Intelligence</a:t>
            </a:r>
            <a:r>
              <a:rPr lang="en-US" dirty="0"/>
              <a:t>: </a:t>
            </a:r>
            <a:r>
              <a:rPr lang="en-US" dirty="0" err="1"/>
              <a:t>DevSecOps</a:t>
            </a:r>
            <a:r>
              <a:rPr lang="en-US" dirty="0"/>
              <a:t> pipelines incorporate threat intelligence feeds to stay updated on emerging threats. This helps in proactively addressing security risks.</a:t>
            </a:r>
          </a:p>
          <a:p>
            <a:r>
              <a:rPr lang="en-US" b="1" dirty="0"/>
              <a:t>Policy Enforcement</a:t>
            </a:r>
            <a:r>
              <a:rPr lang="en-US" dirty="0"/>
              <a:t>: Automated policy checks ensure that code adheres to security policies and standards. If any violations are detected, the pipeline can halt the deployment process.</a:t>
            </a:r>
          </a:p>
          <a:p>
            <a:r>
              <a:rPr lang="en-US" b="1" dirty="0"/>
              <a:t>Dynamic Application Security Testing (DAST)</a:t>
            </a:r>
            <a:r>
              <a:rPr lang="en-US" dirty="0"/>
              <a:t>: DAST tools assess the application during runtime by simulating attacks. They identify vulnerabilities that might not be apparent during static analysis.</a:t>
            </a:r>
          </a:p>
          <a:p>
            <a:r>
              <a:rPr lang="en-US" b="1" dirty="0"/>
              <a:t>Container Security</a:t>
            </a:r>
            <a:r>
              <a:rPr lang="en-US" dirty="0"/>
              <a:t>: For applications deployed in containers (e.g., Docker), container security tools scan images for vulnerabilities and misconfigurations.</a:t>
            </a:r>
          </a:p>
          <a:p>
            <a:r>
              <a:rPr lang="en-US" b="1" dirty="0"/>
              <a:t>Compliance Validation</a:t>
            </a:r>
            <a:r>
              <a:rPr lang="en-US" dirty="0"/>
              <a:t>: </a:t>
            </a:r>
            <a:r>
              <a:rPr lang="en-US" dirty="0" err="1"/>
              <a:t>DevSecOps</a:t>
            </a:r>
            <a:r>
              <a:rPr lang="en-US" dirty="0"/>
              <a:t> pipelines validate compliance with industry standards (e.g., GDPR, HIPAA) and internal policies. Automated checks ensure adherence.</a:t>
            </a:r>
          </a:p>
          <a:p>
            <a:r>
              <a:rPr lang="en-US" b="1" dirty="0"/>
              <a:t>Infrastructure as Code (</a:t>
            </a:r>
            <a:r>
              <a:rPr lang="en-US" b="1" dirty="0" err="1"/>
              <a:t>IaC</a:t>
            </a:r>
            <a:r>
              <a:rPr lang="en-US" b="1" dirty="0"/>
              <a:t>) Security</a:t>
            </a:r>
            <a:r>
              <a:rPr lang="en-US" dirty="0"/>
              <a:t>: If you use </a:t>
            </a:r>
            <a:r>
              <a:rPr lang="en-US" dirty="0" err="1"/>
              <a:t>IaC</a:t>
            </a:r>
            <a:r>
              <a:rPr lang="en-US" dirty="0"/>
              <a:t> tools like Terraform or </a:t>
            </a:r>
            <a:r>
              <a:rPr lang="en-US" dirty="0" err="1"/>
              <a:t>CloudFormation</a:t>
            </a:r>
            <a:r>
              <a:rPr lang="en-US" dirty="0"/>
              <a:t>, security checks are performed on infrastructure definitions to prevent misconfigurations.</a:t>
            </a:r>
          </a:p>
          <a:p>
            <a:r>
              <a:rPr lang="en-US" b="1" dirty="0"/>
              <a:t>Secrets Management</a:t>
            </a:r>
            <a:r>
              <a:rPr lang="en-US" dirty="0"/>
              <a:t>: Tools manage secrets (API keys, passwords) securely, preventing accidental exposure in code repositories.</a:t>
            </a:r>
          </a:p>
          <a:p>
            <a:r>
              <a:rPr lang="en-US" b="1" dirty="0"/>
              <a:t>Monitoring and Feedback</a:t>
            </a:r>
            <a:r>
              <a:rPr lang="en-US" dirty="0"/>
              <a:t>: Continuous monitoring of production environments provides feedback to improve security. Tools like intrusion detection systems (IDS) and log analysis help detect anomalies.</a:t>
            </a:r>
          </a:p>
        </p:txBody>
      </p:sp>
      <p:pic>
        <p:nvPicPr>
          <p:cNvPr id="211" name="Google Shape;211;p1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82"/>
    </mc:Choice>
    <mc:Fallback>
      <p:transition spd="slow" advTm="1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11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685" objId="2"/>
        <p14:stopEvt time="15879"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sz="2000" dirty="0"/>
              <a:t>Problem: Lack of adherence to coding standards may result in inconsistent code quality, increased vulnerability to security threats, and difficulties in collaboration and maintenance.</a:t>
            </a:r>
          </a:p>
          <a:p>
            <a:r>
              <a:rPr lang="en-US" sz="2000" dirty="0"/>
              <a:t>Solution: Implementing coding standards provides guidelines and best practices for writing secure, maintainable, and efficient code.</a:t>
            </a:r>
          </a:p>
          <a:p>
            <a:r>
              <a:rPr lang="en-US" sz="2000" dirty="0"/>
              <a:t>Risks: Delaying the implementation of coding standards may lead to continued exposure to security risks, increased technical debt, and challenges in code review and integration.</a:t>
            </a:r>
          </a:p>
          <a:p>
            <a:r>
              <a:rPr lang="en-US" sz="2000" dirty="0"/>
              <a:t>Benefits: Acting now to implement coding standards can result in improved code quality, reduced vulnerabilities, enhanced team collaboration, and easier code maintenance.</a:t>
            </a:r>
          </a:p>
        </p:txBody>
      </p:sp>
      <p:pic>
        <p:nvPicPr>
          <p:cNvPr id="218" name="Google Shape;218;p11"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27"/>
    </mc:Choice>
    <mc:Fallback>
      <p:transition spd="slow" advTm="30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773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423" objId="2"/>
        <p14:stopEvt time="29304"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dirty="0" smtClean="0"/>
              <a:t>This policy does not implement a full suite of coding standards that would be necessary to adequately protect our systems and data. Instead we were directed to select only 10 standards. Recommend implementing a full compliment of coding standards to mitigate further security considerations.  </a:t>
            </a:r>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27"/>
    </mc:Choice>
    <mc:Fallback>
      <p:transition spd="slow" advTm="18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91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716" objId="2"/>
        <p14:stopEvt time="16716"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114300" indent="0">
              <a:buNone/>
            </a:pPr>
            <a:r>
              <a:rPr lang="en-US" dirty="0" smtClean="0"/>
              <a:t>In order to prevent future security problems, the following should be considered for implementation</a:t>
            </a:r>
          </a:p>
          <a:p>
            <a:r>
              <a:rPr lang="en-US" b="1" dirty="0" smtClean="0"/>
              <a:t>Code </a:t>
            </a:r>
            <a:r>
              <a:rPr lang="en-US" b="1" dirty="0"/>
              <a:t>Review and Testing Standards</a:t>
            </a:r>
            <a:r>
              <a:rPr lang="en-US" dirty="0"/>
              <a:t>: Implementing standards for code review and testing ensures that software is thoroughly reviewed and tested for security vulnerabilities, logic errors, and other issues before deployment, reducing the likelihood of bugs and vulnerabilities in production.</a:t>
            </a:r>
          </a:p>
          <a:p>
            <a:r>
              <a:rPr lang="en-US" b="1" dirty="0"/>
              <a:t>Access Control Standards</a:t>
            </a:r>
            <a:r>
              <a:rPr lang="en-US" dirty="0"/>
              <a:t>: Establishing access control standards helps enforce the principle of least privilege, ensuring that users have access only to the resources and functionalities necessary for their role or job function, minimizing the risk of unauthorized access and data exposure.</a:t>
            </a:r>
          </a:p>
          <a:p>
            <a:r>
              <a:rPr lang="en-US" b="1" dirty="0"/>
              <a:t>Logging and Monitoring Standards</a:t>
            </a:r>
            <a:r>
              <a:rPr lang="en-US" dirty="0"/>
              <a:t>: Implementing logging and monitoring standards enables organizations to track and analyze user activities, system events, and security incidents in real-time, facilitating early detection and response to potential threats and breaches.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702"/>
    </mc:Choice>
    <mc:Fallback>
      <p:transition spd="slow" advTm="60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815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777" objId="2"/>
        <p14:stopEvt time="60003" objId="2"/>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err="1"/>
              <a:t>Sei</a:t>
            </a:r>
            <a:r>
              <a:rPr lang="en-US" i="1" dirty="0"/>
              <a:t> cert C++ coding standard</a:t>
            </a:r>
            <a:r>
              <a:rPr lang="en-US" dirty="0"/>
              <a:t>. SEI CERT C++ Coding Standard - SEI CERT C++ Coding Standard - Confluence. (</a:t>
            </a:r>
            <a:r>
              <a:rPr lang="en-US" dirty="0" err="1"/>
              <a:t>n.d.</a:t>
            </a:r>
            <a:r>
              <a:rPr lang="en-US" dirty="0"/>
              <a:t>). https://wiki.sei.cmu.edu/confluence/pages/viewpage.action?pageId=88046682 </a:t>
            </a:r>
            <a:endParaRPr lang="en-US" dirty="0">
              <a:effectLst/>
            </a:endParaRP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36"/>
    </mc:Choice>
    <mc:Fallback>
      <p:transition spd="slow" advTm="12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15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641" objId="2"/>
        <p14:stopEvt time="7898"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spcBef>
                <a:spcPts val="0"/>
              </a:spcBef>
              <a:buNone/>
            </a:pPr>
            <a:r>
              <a:rPr lang="en-US" dirty="0"/>
              <a:t>Adhering to coding standards not only fosters consistency and maintainability in codebases but also plays a crucial role in mitigating security risks. By implementing these standards, we establish a framework for secure coding practices that permeates throughout our development processes.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8">
            <a:alphaModFix/>
          </a:blip>
          <a:srcRect/>
          <a:stretch/>
        </p:blipFill>
        <p:spPr>
          <a:xfrm>
            <a:off x="4001301" y="3687097"/>
            <a:ext cx="5172195" cy="2566052"/>
          </a:xfrm>
          <a:prstGeom prst="rect">
            <a:avLst/>
          </a:prstGeom>
          <a:noFill/>
          <a:ln>
            <a:noFill/>
          </a:ln>
        </p:spPr>
      </p:pic>
      <p:pic>
        <p:nvPicPr>
          <p:cNvPr id="154" name="Google Shape;154;p3"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pic>
        <p:nvPicPr>
          <p:cNvPr id="5" name="Audio 4">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114"/>
    </mc:Choice>
    <mc:Fallback>
      <p:transition spd="slow" advTm="2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53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357" objId="2"/>
        <p14:stopEvt time="23098"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55000" lnSpcReduction="20000"/>
          </a:bodyPr>
          <a:lstStyle/>
          <a:p>
            <a:pPr marL="571500">
              <a:lnSpc>
                <a:spcPct val="107916"/>
              </a:lnSpc>
              <a:spcBef>
                <a:spcPts val="0"/>
              </a:spcBef>
            </a:pPr>
            <a:r>
              <a:rPr lang="en-US" sz="2000" dirty="0"/>
              <a:t>XSS attacks involve injecting malicious scripts into web pages viewed by other users. They are highly likely due to their prevalence in web applications</a:t>
            </a:r>
            <a:r>
              <a:rPr lang="en-US" sz="2000" dirty="0" smtClean="0"/>
              <a:t>.</a:t>
            </a:r>
          </a:p>
          <a:p>
            <a:pPr marL="571500">
              <a:lnSpc>
                <a:spcPct val="107916"/>
              </a:lnSpc>
              <a:spcBef>
                <a:spcPts val="0"/>
              </a:spcBef>
            </a:pPr>
            <a:r>
              <a:rPr lang="en-US" dirty="0"/>
              <a:t>Authentication bypass vulnerabilities allow attackers to gain unauthorized access to systems or resources without providing valid credentials</a:t>
            </a:r>
            <a:r>
              <a:rPr lang="en-US" dirty="0" smtClean="0"/>
              <a:t>.</a:t>
            </a:r>
          </a:p>
          <a:p>
            <a:pPr marL="571500">
              <a:lnSpc>
                <a:spcPct val="107916"/>
              </a:lnSpc>
              <a:spcBef>
                <a:spcPts val="0"/>
              </a:spcBef>
            </a:pPr>
            <a:r>
              <a:rPr lang="en-US" dirty="0"/>
              <a:t>SQL Injection attacks are prevalent and pose a significant threat to databases and sensitive data.</a:t>
            </a:r>
            <a:endParaRPr dirty="0"/>
          </a:p>
        </p:txBody>
      </p:sp>
      <p:graphicFrame>
        <p:nvGraphicFramePr>
          <p:cNvPr id="161" name="Google Shape;161;p4" descr="Alt text required"/>
          <p:cNvGraphicFramePr/>
          <p:nvPr>
            <p:extLst>
              <p:ext uri="{D42A27DB-BD31-4B8C-83A1-F6EECF244321}">
                <p14:modId xmlns:p14="http://schemas.microsoft.com/office/powerpoint/2010/main" val="4073708820"/>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 xmlns:a16="http://schemas.microsoft.com/office/drawing/2014/main" val="20000"/>
                    </a:ext>
                  </a:extLst>
                </a:gridCol>
                <a:gridCol w="3804800">
                  <a:extLst>
                    <a:ext uri="{9D8B030D-6E8A-4147-A177-3AD203B41FA5}">
                      <a16:colId xmlns=""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dirty="0" smtClean="0"/>
                        <a:t>Cross-Site Scripting (XSS)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dirty="0" smtClean="0"/>
                        <a:t>Authentication Bypass</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rgbClr val="FFD966"/>
                          </a:solidFill>
                        </a:rPr>
                        <a:t>Priority</a:t>
                      </a:r>
                      <a:endParaRPr lang="en-US" sz="1400" u="none" strike="noStrike" cap="none" dirty="0">
                        <a:solidFill>
                          <a:srgbClr val="000000"/>
                        </a:solidFill>
                      </a:endParaRPr>
                    </a:p>
                    <a:p>
                      <a:pPr marL="0" marR="0" lvl="0" indent="0" algn="ctr" rtl="0">
                        <a:lnSpc>
                          <a:spcPct val="100000"/>
                        </a:lnSpc>
                        <a:spcBef>
                          <a:spcPts val="0"/>
                        </a:spcBef>
                        <a:spcAft>
                          <a:spcPts val="0"/>
                        </a:spcAft>
                        <a:buClr>
                          <a:srgbClr val="000000"/>
                        </a:buClr>
                        <a:buSzPts val="3600"/>
                        <a:buFont typeface="Arial"/>
                        <a:buNone/>
                      </a:pPr>
                      <a:r>
                        <a:rPr lang="en-US" dirty="0" smtClean="0"/>
                        <a:t>Cross-Site Request Forgery (CSRF)</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dirty="0" smtClean="0"/>
                        <a:t>SQL Injection</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a:t>
                      </a:r>
                      <a:r>
                        <a:rPr lang="en-US" sz="3600" u="none" strike="noStrike" cap="none" dirty="0" smtClean="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dirty="0" smtClean="0"/>
                        <a:t>Information Leakage</a:t>
                      </a:r>
                    </a:p>
                    <a:p>
                      <a:pPr marL="0" marR="0" lvl="0" indent="0" algn="ctr" rtl="0">
                        <a:lnSpc>
                          <a:spcPct val="100000"/>
                        </a:lnSpc>
                        <a:spcBef>
                          <a:spcPts val="0"/>
                        </a:spcBef>
                        <a:spcAft>
                          <a:spcPts val="0"/>
                        </a:spcAft>
                        <a:buClr>
                          <a:srgbClr val="000000"/>
                        </a:buClr>
                        <a:buSzPts val="3600"/>
                        <a:buFont typeface="Arial"/>
                        <a:buNone/>
                      </a:pPr>
                      <a:r>
                        <a:rPr lang="en-US" dirty="0" smtClean="0"/>
                        <a:t>Denial of Service (</a:t>
                      </a:r>
                      <a:r>
                        <a:rPr lang="en-US" dirty="0" err="1" smtClean="0"/>
                        <a:t>DoS</a:t>
                      </a:r>
                      <a:r>
                        <a:rPr lang="en-US" dirty="0" smtClean="0"/>
                        <a:t>)</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dirty="0" smtClean="0"/>
                        <a:t>XML External Entity (XXE)</a:t>
                      </a:r>
                    </a:p>
                    <a:p>
                      <a:pPr marL="0" marR="0" lvl="0" indent="0" algn="ctr" rtl="0">
                        <a:lnSpc>
                          <a:spcPct val="100000"/>
                        </a:lnSpc>
                        <a:spcBef>
                          <a:spcPts val="0"/>
                        </a:spcBef>
                        <a:spcAft>
                          <a:spcPts val="0"/>
                        </a:spcAft>
                        <a:buClr>
                          <a:srgbClr val="000000"/>
                        </a:buClr>
                        <a:buSzPts val="3600"/>
                        <a:buFont typeface="Arial"/>
                        <a:buNone/>
                      </a:pPr>
                      <a:r>
                        <a:rPr lang="en-US" dirty="0" smtClean="0"/>
                        <a:t>Insecure Deserialization</a:t>
                      </a:r>
                    </a:p>
                    <a:p>
                      <a:pPr marL="0" marR="0" lvl="0" indent="0" algn="ctr" rtl="0">
                        <a:lnSpc>
                          <a:spcPct val="100000"/>
                        </a:lnSpc>
                        <a:spcBef>
                          <a:spcPts val="0"/>
                        </a:spcBef>
                        <a:spcAft>
                          <a:spcPts val="0"/>
                        </a:spcAft>
                        <a:buClr>
                          <a:srgbClr val="000000"/>
                        </a:buClr>
                        <a:buSzPts val="3600"/>
                        <a:buFont typeface="Arial"/>
                        <a:buNone/>
                      </a:pPr>
                      <a:r>
                        <a:rPr lang="en-US" dirty="0" smtClean="0"/>
                        <a:t>Insecure Direct Object References (IDOR)</a:t>
                      </a:r>
                      <a:endParaRPr sz="1400" u="none" strike="noStrike" cap="none" dirty="0" smtClean="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 xmlns:a16="http://schemas.microsoft.com/office/drawing/2014/main" val="10001"/>
                  </a:ext>
                </a:extLst>
              </a:tr>
            </a:tbl>
          </a:graphicData>
        </a:graphic>
      </p:graphicFrame>
      <p:pic>
        <p:nvPicPr>
          <p:cNvPr id="162" name="Google Shape;162;p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414"/>
    </mc:Choice>
    <mc:Fallback>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888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662" objId="2"/>
        <p14:stopEvt time="30734"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24818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253613"/>
            <a:ext cx="10820400" cy="5604387"/>
          </a:xfrm>
          <a:prstGeom prst="rect">
            <a:avLst/>
          </a:prstGeom>
          <a:noFill/>
          <a:ln>
            <a:noFill/>
          </a:ln>
        </p:spPr>
        <p:txBody>
          <a:bodyPr spcFirstLastPara="1" wrap="square" lIns="91425" tIns="45700" rIns="91425" bIns="45700" anchor="t" anchorCtr="0">
            <a:normAutofit fontScale="70000" lnSpcReduction="20000"/>
          </a:bodyPr>
          <a:lstStyle/>
          <a:p>
            <a:r>
              <a:rPr lang="en-US" b="1" dirty="0"/>
              <a:t>Validate Input Data</a:t>
            </a:r>
            <a:r>
              <a:rPr lang="en-US" dirty="0"/>
              <a:t>: Ensuring that input data is validated and sanitized is paramount to prevent injection attacks and other forms of exploitation</a:t>
            </a:r>
            <a:r>
              <a:rPr lang="en-US" dirty="0" smtClean="0"/>
              <a:t>. </a:t>
            </a:r>
            <a:r>
              <a:rPr lang="en-US" dirty="0"/>
              <a:t>[INT-050-CPP</a:t>
            </a:r>
            <a:r>
              <a:rPr lang="en-US" dirty="0" smtClean="0"/>
              <a:t>], </a:t>
            </a:r>
            <a:r>
              <a:rPr lang="en-US" dirty="0"/>
              <a:t>[STR-051-CPP</a:t>
            </a:r>
            <a:r>
              <a:rPr lang="en-US" dirty="0" smtClean="0"/>
              <a:t>], </a:t>
            </a:r>
            <a:r>
              <a:rPr lang="en-US" dirty="0"/>
              <a:t>[ERR-050-CPP]</a:t>
            </a:r>
          </a:p>
          <a:p>
            <a:r>
              <a:rPr lang="en-US" b="1" dirty="0"/>
              <a:t>Practice Defense in Depth</a:t>
            </a:r>
            <a:r>
              <a:rPr lang="en-US" dirty="0"/>
              <a:t>: Implementing multiple layers of security controls helps mitigate the impact of security breaches and provides redundancy in defense mechanisms</a:t>
            </a:r>
            <a:r>
              <a:rPr lang="en-US" dirty="0" smtClean="0"/>
              <a:t>. </a:t>
            </a:r>
            <a:r>
              <a:rPr lang="en-US" dirty="0"/>
              <a:t>[DCL-055-CPP</a:t>
            </a:r>
            <a:r>
              <a:rPr lang="en-US" dirty="0" smtClean="0"/>
              <a:t>], </a:t>
            </a:r>
            <a:r>
              <a:rPr lang="en-US" dirty="0"/>
              <a:t>[EXP-052-CPP</a:t>
            </a:r>
            <a:r>
              <a:rPr lang="en-US" dirty="0" smtClean="0"/>
              <a:t>], </a:t>
            </a:r>
            <a:r>
              <a:rPr lang="en-US" dirty="0"/>
              <a:t>[STR-050-CPP</a:t>
            </a:r>
            <a:r>
              <a:rPr lang="en-US" dirty="0" smtClean="0"/>
              <a:t>], </a:t>
            </a:r>
            <a:r>
              <a:rPr lang="en-US" dirty="0"/>
              <a:t>[FIO-050-CPP</a:t>
            </a:r>
            <a:r>
              <a:rPr lang="en-US" dirty="0" smtClean="0"/>
              <a:t>], </a:t>
            </a:r>
            <a:r>
              <a:rPr lang="en-US" dirty="0"/>
              <a:t>[FIO-051-CPP</a:t>
            </a:r>
            <a:r>
              <a:rPr lang="en-US" dirty="0" smtClean="0"/>
              <a:t>], </a:t>
            </a:r>
            <a:r>
              <a:rPr lang="en-US" dirty="0"/>
              <a:t>[ERR-050-CPP]</a:t>
            </a:r>
          </a:p>
          <a:p>
            <a:r>
              <a:rPr lang="en-US" b="1" dirty="0"/>
              <a:t>Adhere to the Principle of Least Privilege</a:t>
            </a:r>
            <a:r>
              <a:rPr lang="en-US" dirty="0"/>
              <a:t>: Limiting access rights for users, processes, and systems to the minimum levels necessary reduces the potential impact of security breaches</a:t>
            </a:r>
            <a:r>
              <a:rPr lang="en-US" dirty="0" smtClean="0"/>
              <a:t>. </a:t>
            </a:r>
            <a:r>
              <a:rPr lang="en-US" dirty="0"/>
              <a:t>[DCL-055-CPP</a:t>
            </a:r>
            <a:r>
              <a:rPr lang="en-US" dirty="0" smtClean="0"/>
              <a:t>], </a:t>
            </a:r>
            <a:endParaRPr lang="en-US" dirty="0"/>
          </a:p>
          <a:p>
            <a:r>
              <a:rPr lang="en-US" b="1" dirty="0"/>
              <a:t>Keep It Simple</a:t>
            </a:r>
            <a:r>
              <a:rPr lang="en-US" dirty="0"/>
              <a:t>: </a:t>
            </a:r>
            <a:r>
              <a:rPr lang="en-US" dirty="0" smtClean="0"/>
              <a:t>Simplicity in design and implementation reduces the attack surface and enhances code maintainability, making it easier to identify and address security vulnerabilities. [</a:t>
            </a:r>
            <a:r>
              <a:rPr lang="en-US" dirty="0"/>
              <a:t>DCL-051-CPP</a:t>
            </a:r>
            <a:r>
              <a:rPr lang="en-US" dirty="0" smtClean="0"/>
              <a:t>], </a:t>
            </a:r>
            <a:r>
              <a:rPr lang="en-US" dirty="0"/>
              <a:t>[EXP-052-CPP</a:t>
            </a:r>
            <a:r>
              <a:rPr lang="en-US" dirty="0" smtClean="0"/>
              <a:t>], </a:t>
            </a:r>
            <a:r>
              <a:rPr lang="en-US" dirty="0"/>
              <a:t>[EXP-058-CPP</a:t>
            </a:r>
            <a:r>
              <a:rPr lang="en-US" dirty="0" smtClean="0"/>
              <a:t>], </a:t>
            </a:r>
            <a:r>
              <a:rPr lang="en-US" dirty="0"/>
              <a:t>[INT-050-CPP</a:t>
            </a:r>
            <a:r>
              <a:rPr lang="en-US" dirty="0" smtClean="0"/>
              <a:t>], </a:t>
            </a:r>
            <a:r>
              <a:rPr lang="en-US" dirty="0"/>
              <a:t>[STR-050-CPP</a:t>
            </a:r>
            <a:r>
              <a:rPr lang="en-US" dirty="0" smtClean="0"/>
              <a:t>], </a:t>
            </a:r>
            <a:r>
              <a:rPr lang="en-US" dirty="0"/>
              <a:t>[STR-051-CPP</a:t>
            </a:r>
            <a:r>
              <a:rPr lang="en-US" dirty="0" smtClean="0"/>
              <a:t>], </a:t>
            </a:r>
            <a:r>
              <a:rPr lang="en-US" dirty="0"/>
              <a:t>[FIO-050-CPP</a:t>
            </a:r>
            <a:r>
              <a:rPr lang="en-US" dirty="0" smtClean="0"/>
              <a:t>], </a:t>
            </a:r>
            <a:r>
              <a:rPr lang="en-US" dirty="0"/>
              <a:t>[FIO-051-CPP</a:t>
            </a:r>
            <a:r>
              <a:rPr lang="en-US" dirty="0" smtClean="0"/>
              <a:t>], </a:t>
            </a:r>
            <a:r>
              <a:rPr lang="en-US" dirty="0"/>
              <a:t>[ERR-050-CPP]</a:t>
            </a:r>
          </a:p>
          <a:p>
            <a:r>
              <a:rPr lang="en-US" b="1" dirty="0"/>
              <a:t>Use Effective Quality Assurance Techniques</a:t>
            </a:r>
            <a:r>
              <a:rPr lang="en-US" dirty="0"/>
              <a:t>: Rigorous testing and code review processes help identify and rectify security vulnerabilities before they can be exploited in production environments</a:t>
            </a:r>
            <a:r>
              <a:rPr lang="en-US" dirty="0" smtClean="0"/>
              <a:t>. </a:t>
            </a:r>
            <a:r>
              <a:rPr lang="en-US" dirty="0"/>
              <a:t>[DCL-051-CPP</a:t>
            </a:r>
            <a:r>
              <a:rPr lang="en-US" dirty="0" smtClean="0"/>
              <a:t>], </a:t>
            </a:r>
            <a:r>
              <a:rPr lang="en-US" dirty="0"/>
              <a:t>[DCL-055-CPP</a:t>
            </a:r>
            <a:r>
              <a:rPr lang="en-US" dirty="0" smtClean="0"/>
              <a:t>], </a:t>
            </a:r>
            <a:r>
              <a:rPr lang="en-US" dirty="0"/>
              <a:t>[EXP-052-CPP</a:t>
            </a:r>
            <a:r>
              <a:rPr lang="en-US" dirty="0" smtClean="0"/>
              <a:t>], </a:t>
            </a:r>
            <a:r>
              <a:rPr lang="en-US" dirty="0"/>
              <a:t>[EXP-058-CPP</a:t>
            </a:r>
            <a:r>
              <a:rPr lang="en-US" dirty="0" smtClean="0"/>
              <a:t>], </a:t>
            </a:r>
            <a:r>
              <a:rPr lang="en-US" dirty="0"/>
              <a:t>[INT-050-CPP</a:t>
            </a:r>
            <a:r>
              <a:rPr lang="en-US" dirty="0" smtClean="0"/>
              <a:t>], </a:t>
            </a:r>
            <a:r>
              <a:rPr lang="en-US" dirty="0"/>
              <a:t>[STR-050-CPP</a:t>
            </a:r>
            <a:r>
              <a:rPr lang="en-US" dirty="0" smtClean="0"/>
              <a:t>], </a:t>
            </a:r>
            <a:r>
              <a:rPr lang="en-US" dirty="0"/>
              <a:t>[FIO-050-CPP</a:t>
            </a:r>
            <a:r>
              <a:rPr lang="en-US" dirty="0" smtClean="0"/>
              <a:t>], </a:t>
            </a:r>
            <a:r>
              <a:rPr lang="en-US" dirty="0"/>
              <a:t>[FIO-051-CPP</a:t>
            </a:r>
            <a:r>
              <a:rPr lang="en-US" dirty="0" smtClean="0"/>
              <a:t>],</a:t>
            </a:r>
            <a:endParaRPr lang="en-US" dirty="0"/>
          </a:p>
          <a:p>
            <a:r>
              <a:rPr lang="en-US" b="1" dirty="0"/>
              <a:t>Secure Authentication and Authorization</a:t>
            </a:r>
            <a:r>
              <a:rPr lang="en-US" dirty="0"/>
              <a:t>: Implementing robust authentication and authorization mechanisms ensures that only authorized users can access sensitive resources and functionalities.</a:t>
            </a:r>
          </a:p>
          <a:p>
            <a:r>
              <a:rPr lang="en-US" b="1" dirty="0"/>
              <a:t>Secure Data Storage</a:t>
            </a:r>
            <a:r>
              <a:rPr lang="en-US" dirty="0"/>
              <a:t>: Safeguarding stored data with encryption and access controls protects against unauthorized access and data breaches</a:t>
            </a:r>
            <a:r>
              <a:rPr lang="en-US" dirty="0" smtClean="0"/>
              <a:t>. </a:t>
            </a:r>
            <a:r>
              <a:rPr lang="en-US" dirty="0"/>
              <a:t>[STR-050-CPP</a:t>
            </a:r>
            <a:r>
              <a:rPr lang="en-US" dirty="0" smtClean="0"/>
              <a:t>], </a:t>
            </a:r>
            <a:r>
              <a:rPr lang="en-US" dirty="0"/>
              <a:t>[STR-051-CPP]</a:t>
            </a:r>
          </a:p>
          <a:p>
            <a:r>
              <a:rPr lang="en-US" b="1" dirty="0"/>
              <a:t>Secure Error Handling</a:t>
            </a:r>
            <a:r>
              <a:rPr lang="en-US" dirty="0"/>
              <a:t>: Proper error handling mechanisms prevent the disclosure of sensitive information and help maintain the integrity and availability of the application</a:t>
            </a:r>
            <a:r>
              <a:rPr lang="en-US" dirty="0" smtClean="0"/>
              <a:t>. </a:t>
            </a:r>
            <a:r>
              <a:rPr lang="en-US" dirty="0"/>
              <a:t>[INT-050-CPP</a:t>
            </a:r>
            <a:r>
              <a:rPr lang="en-US" dirty="0" smtClean="0"/>
              <a:t>], </a:t>
            </a:r>
            <a:r>
              <a:rPr lang="en-US" dirty="0"/>
              <a:t>[STR-051-CPP</a:t>
            </a:r>
            <a:r>
              <a:rPr lang="en-US" dirty="0" smtClean="0"/>
              <a:t>], </a:t>
            </a:r>
            <a:endParaRPr lang="en-US" dirty="0"/>
          </a:p>
          <a:p>
            <a:r>
              <a:rPr lang="en-US" b="1" dirty="0"/>
              <a:t>Secure Communication</a:t>
            </a:r>
            <a:r>
              <a:rPr lang="en-US" dirty="0"/>
              <a:t>: Encrypting data transmission and using secure communication protocols protect against eavesdropping and tampering during transit</a:t>
            </a:r>
            <a:r>
              <a:rPr lang="en-US" dirty="0" smtClean="0"/>
              <a:t>. </a:t>
            </a:r>
            <a:r>
              <a:rPr lang="en-US" dirty="0"/>
              <a:t>[FIO-050-CPP]</a:t>
            </a:r>
          </a:p>
          <a:p>
            <a:r>
              <a:rPr lang="en-US" b="1" dirty="0"/>
              <a:t>Secure Third-Party Integration</a:t>
            </a:r>
            <a:r>
              <a:rPr lang="en-US" dirty="0"/>
              <a:t>: Vetting and securing third-party services and components mitigate the risk of supply chain attacks and ensure the overall security of the software ecosystem.</a:t>
            </a:r>
          </a:p>
        </p:txBody>
      </p:sp>
      <p:pic>
        <p:nvPicPr>
          <p:cNvPr id="169" name="Google Shape;169;p5"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10"/>
    </mc:Choice>
    <mc:Fallback>
      <p:transition spd="slow"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78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677" objId="2"/>
        <p14:stopEvt time="20555"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3727000336"/>
              </p:ext>
            </p:extLst>
          </p:nvPr>
        </p:nvGraphicFramePr>
        <p:xfrm>
          <a:off x="737420" y="1784558"/>
          <a:ext cx="10789954" cy="4542500"/>
        </p:xfrm>
        <a:graphic>
          <a:graphicData uri="http://schemas.openxmlformats.org/drawingml/2006/table">
            <a:tbl>
              <a:tblPr firstRow="1" firstCol="1" bandRow="1">
                <a:tableStyleId>{802198C4-3087-4945-87E3-76CBB3509B7E}</a:tableStyleId>
              </a:tblPr>
              <a:tblGrid>
                <a:gridCol w="10789954"/>
              </a:tblGrid>
              <a:tr h="454250">
                <a:tc>
                  <a:txBody>
                    <a:bodyPr/>
                    <a:lstStyle/>
                    <a:p>
                      <a:pPr marL="0" marR="0">
                        <a:spcBef>
                          <a:spcPts val="0"/>
                        </a:spcBef>
                        <a:spcAft>
                          <a:spcPts val="0"/>
                        </a:spcAft>
                      </a:pPr>
                      <a:r>
                        <a:rPr lang="en-US" sz="1200" dirty="0" smtClean="0">
                          <a:solidFill>
                            <a:schemeClr val="bg1"/>
                          </a:solidFill>
                          <a:effectLst/>
                          <a:latin typeface="Calibri"/>
                          <a:ea typeface="Calibri"/>
                        </a:rPr>
                        <a:t>DCL51-CPP - </a:t>
                      </a:r>
                      <a:r>
                        <a:rPr lang="en-US" sz="1400" b="0" i="0" u="none" strike="noStrike" cap="none" dirty="0" smtClean="0">
                          <a:solidFill>
                            <a:schemeClr val="bg1"/>
                          </a:solidFill>
                          <a:effectLst/>
                          <a:latin typeface="Arial"/>
                          <a:ea typeface="Arial"/>
                          <a:cs typeface="Arial"/>
                          <a:sym typeface="Arial"/>
                        </a:rPr>
                        <a:t>Do not declare or define a reserved identifier.</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DCL55-CPP - </a:t>
                      </a:r>
                      <a:r>
                        <a:rPr lang="en-US" sz="1400" b="0" i="0" u="none" strike="noStrike" cap="none" dirty="0" smtClean="0">
                          <a:solidFill>
                            <a:schemeClr val="bg1"/>
                          </a:solidFill>
                          <a:effectLst/>
                          <a:latin typeface="Arial"/>
                          <a:ea typeface="Arial"/>
                          <a:cs typeface="Arial"/>
                          <a:sym typeface="Arial"/>
                        </a:rPr>
                        <a:t>Avoid information leakage when passing a class object across a trust boundary.</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EXP52-CPP - </a:t>
                      </a:r>
                      <a:r>
                        <a:rPr lang="en-US" sz="1400" b="0" i="0" u="none" strike="noStrike" cap="none" dirty="0" smtClean="0">
                          <a:solidFill>
                            <a:schemeClr val="bg1"/>
                          </a:solidFill>
                          <a:effectLst/>
                          <a:latin typeface="Arial"/>
                          <a:ea typeface="Arial"/>
                          <a:cs typeface="Arial"/>
                          <a:sym typeface="Arial"/>
                        </a:rPr>
                        <a:t>Do not rely on side effects in unevaluated operands.</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EXP58-CPP - </a:t>
                      </a:r>
                      <a:r>
                        <a:rPr lang="en-US" sz="1400" b="0" i="0" u="none" strike="noStrike" cap="none" dirty="0" smtClean="0">
                          <a:solidFill>
                            <a:schemeClr val="bg1"/>
                          </a:solidFill>
                          <a:effectLst/>
                          <a:latin typeface="Arial"/>
                          <a:ea typeface="Arial"/>
                          <a:cs typeface="Arial"/>
                          <a:sym typeface="Arial"/>
                        </a:rPr>
                        <a:t>Pass an object of the correct type to </a:t>
                      </a:r>
                      <a:r>
                        <a:rPr lang="en-US" sz="1400" b="0" i="0" u="none" strike="noStrike" cap="none" dirty="0" err="1" smtClean="0">
                          <a:solidFill>
                            <a:schemeClr val="bg1"/>
                          </a:solidFill>
                          <a:effectLst/>
                          <a:latin typeface="Arial"/>
                          <a:ea typeface="Arial"/>
                          <a:cs typeface="Arial"/>
                          <a:sym typeface="Arial"/>
                        </a:rPr>
                        <a:t>va_start</a:t>
                      </a:r>
                      <a:r>
                        <a:rPr lang="en-US" sz="1400" b="0" i="0" u="none" strike="noStrike" cap="none" dirty="0" smtClean="0">
                          <a:solidFill>
                            <a:schemeClr val="bg1"/>
                          </a:solidFill>
                          <a:effectLst/>
                          <a:latin typeface="Arial"/>
                          <a:ea typeface="Arial"/>
                          <a:cs typeface="Arial"/>
                          <a:sym typeface="Arial"/>
                        </a:rPr>
                        <a:t>.</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INT50-CPP - </a:t>
                      </a:r>
                      <a:r>
                        <a:rPr lang="en-US" sz="1400" b="0" i="0" u="none" strike="noStrike" cap="none" dirty="0" smtClean="0">
                          <a:solidFill>
                            <a:schemeClr val="bg1"/>
                          </a:solidFill>
                          <a:effectLst/>
                          <a:latin typeface="Arial"/>
                          <a:ea typeface="Arial"/>
                          <a:cs typeface="Arial"/>
                          <a:sym typeface="Arial"/>
                        </a:rPr>
                        <a:t>Do not cast to an out-of-range enumeration value.</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STR50-CPP - </a:t>
                      </a:r>
                      <a:r>
                        <a:rPr lang="en-US" sz="1400" b="0" i="0" u="none" strike="noStrike" cap="none" dirty="0" smtClean="0">
                          <a:solidFill>
                            <a:schemeClr val="bg1"/>
                          </a:solidFill>
                          <a:effectLst/>
                          <a:latin typeface="Arial"/>
                          <a:ea typeface="Arial"/>
                          <a:cs typeface="Arial"/>
                          <a:sym typeface="Arial"/>
                        </a:rPr>
                        <a:t>Guarantee that storage for strings has sufficient space for character data and the null terminator.</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STR51-CPP - </a:t>
                      </a:r>
                      <a:r>
                        <a:rPr lang="en-US" sz="1400" b="0" i="0" u="none" strike="noStrike" cap="none" dirty="0" smtClean="0">
                          <a:solidFill>
                            <a:schemeClr val="bg1"/>
                          </a:solidFill>
                          <a:effectLst/>
                          <a:latin typeface="Arial"/>
                          <a:ea typeface="Arial"/>
                          <a:cs typeface="Arial"/>
                          <a:sym typeface="Arial"/>
                        </a:rPr>
                        <a:t>Do not attempt to create a </a:t>
                      </a:r>
                      <a:r>
                        <a:rPr lang="en-US" sz="1400" b="0" i="0" u="none" strike="noStrike" cap="none" dirty="0" err="1" smtClean="0">
                          <a:solidFill>
                            <a:schemeClr val="bg1"/>
                          </a:solidFill>
                          <a:effectLst/>
                          <a:latin typeface="Arial"/>
                          <a:ea typeface="Arial"/>
                          <a:cs typeface="Arial"/>
                          <a:sym typeface="Arial"/>
                        </a:rPr>
                        <a:t>std</a:t>
                      </a:r>
                      <a:r>
                        <a:rPr lang="en-US" sz="1400" b="0" i="0" u="none" strike="noStrike" cap="none" dirty="0" smtClean="0">
                          <a:solidFill>
                            <a:schemeClr val="bg1"/>
                          </a:solidFill>
                          <a:effectLst/>
                          <a:latin typeface="Arial"/>
                          <a:ea typeface="Arial"/>
                          <a:cs typeface="Arial"/>
                          <a:sym typeface="Arial"/>
                        </a:rPr>
                        <a:t>::string from a null pointer.</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FIO50-CPP - </a:t>
                      </a:r>
                      <a:r>
                        <a:rPr lang="en-US" sz="1400" b="0" i="0" u="none" strike="noStrike" cap="none" dirty="0" smtClean="0">
                          <a:solidFill>
                            <a:schemeClr val="bg1"/>
                          </a:solidFill>
                          <a:effectLst/>
                          <a:latin typeface="Arial"/>
                          <a:ea typeface="Arial"/>
                          <a:cs typeface="Arial"/>
                          <a:sym typeface="Arial"/>
                        </a:rPr>
                        <a:t>Do not alternately input and output from a file stream without an intervening positioning call.</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FIO51-CPP - </a:t>
                      </a:r>
                      <a:r>
                        <a:rPr lang="en-US" sz="1400" b="0" i="0" u="none" strike="noStrike" cap="none" dirty="0" smtClean="0">
                          <a:solidFill>
                            <a:schemeClr val="bg1"/>
                          </a:solidFill>
                          <a:effectLst/>
                          <a:latin typeface="Arial"/>
                          <a:ea typeface="Arial"/>
                          <a:cs typeface="Arial"/>
                          <a:sym typeface="Arial"/>
                        </a:rPr>
                        <a:t>Close files when they are no longer needed.</a:t>
                      </a:r>
                      <a:endParaRPr lang="en-US" sz="1200" dirty="0">
                        <a:solidFill>
                          <a:schemeClr val="bg1"/>
                        </a:solidFill>
                        <a:effectLst/>
                        <a:latin typeface="Calibri"/>
                        <a:ea typeface="Calibri"/>
                      </a:endParaRPr>
                    </a:p>
                  </a:txBody>
                  <a:tcPr marL="68580" marR="68580" marT="0" marB="0" anchor="ctr"/>
                </a:tc>
              </a:tr>
              <a:tr h="454250">
                <a:tc>
                  <a:txBody>
                    <a:bodyPr/>
                    <a:lstStyle/>
                    <a:p>
                      <a:pPr marL="0" marR="0">
                        <a:spcBef>
                          <a:spcPts val="0"/>
                        </a:spcBef>
                        <a:spcAft>
                          <a:spcPts val="0"/>
                        </a:spcAft>
                      </a:pPr>
                      <a:r>
                        <a:rPr lang="en-US" sz="1200" dirty="0" smtClean="0">
                          <a:solidFill>
                            <a:schemeClr val="bg1"/>
                          </a:solidFill>
                          <a:effectLst/>
                          <a:latin typeface="Calibri"/>
                          <a:ea typeface="Calibri"/>
                        </a:rPr>
                        <a:t>ERR50-CPP - </a:t>
                      </a:r>
                      <a:r>
                        <a:rPr lang="en-US" sz="1400" b="0" i="0" u="none" strike="noStrike" cap="none" dirty="0" smtClean="0">
                          <a:solidFill>
                            <a:schemeClr val="bg1"/>
                          </a:solidFill>
                          <a:effectLst/>
                          <a:latin typeface="Arial"/>
                          <a:ea typeface="Arial"/>
                          <a:cs typeface="Arial"/>
                          <a:sym typeface="Arial"/>
                        </a:rPr>
                        <a:t>Do not abruptly terminate the program.</a:t>
                      </a:r>
                      <a:endParaRPr lang="en-US" sz="1200" dirty="0">
                        <a:solidFill>
                          <a:schemeClr val="bg1"/>
                        </a:solidFill>
                        <a:effectLst/>
                        <a:latin typeface="Calibri"/>
                        <a:ea typeface="Calibri"/>
                      </a:endParaRPr>
                    </a:p>
                  </a:txBody>
                  <a:tcPr marL="68580" marR="68580" marT="0" marB="0" anchor="ctr"/>
                </a:tc>
              </a:tr>
            </a:tbl>
          </a:graphicData>
        </a:graphic>
      </p:graphicFrame>
      <p:pic>
        <p:nvPicPr>
          <p:cNvPr id="3"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4" name="Audio 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763"/>
    </mc:Choice>
    <mc:Fallback>
      <p:transition spd="slow" advTm="16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537"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883" objId="3"/>
        <p14:stopEvt time="15503"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r>
              <a:rPr lang="en-US" b="1" dirty="0"/>
              <a:t>Data Encryption at Rest</a:t>
            </a:r>
            <a:r>
              <a:rPr lang="en-US" dirty="0"/>
              <a:t>:</a:t>
            </a:r>
          </a:p>
          <a:p>
            <a:pPr lvl="1"/>
            <a:r>
              <a:rPr lang="en-US" dirty="0"/>
              <a:t>This policy mandates that all sensitive data stored on our systems must be encrypted. By encrypting data at rest, even if physical or virtual drives are compromised, the data they contain remains unreadable to unauthorized individuals.</a:t>
            </a:r>
          </a:p>
          <a:p>
            <a:pPr lvl="1"/>
            <a:r>
              <a:rPr lang="en-US" dirty="0"/>
              <a:t>In practice, this policy may involve implementing disk encryption technologies such as BitLocker or </a:t>
            </a:r>
            <a:r>
              <a:rPr lang="en-US" dirty="0" err="1"/>
              <a:t>FileVault</a:t>
            </a:r>
            <a:r>
              <a:rPr lang="en-US" dirty="0"/>
              <a:t>, which encrypt entire volumes or drives, or utilizing database-level encryption for data stored within databases. These encryption measures help safeguard sensitive information and protect against data breaches.</a:t>
            </a:r>
          </a:p>
          <a:p>
            <a:r>
              <a:rPr lang="en-US" b="1" dirty="0"/>
              <a:t>Data Encryption in Transit</a:t>
            </a:r>
            <a:r>
              <a:rPr lang="en-US" dirty="0"/>
              <a:t>:</a:t>
            </a:r>
          </a:p>
          <a:p>
            <a:pPr lvl="1"/>
            <a:r>
              <a:rPr lang="en-US" dirty="0"/>
              <a:t>This policy requires that all data sent over networks, whether internal or external, must be encrypted. Encrypting data in transit prevents unauthorized interception and access to sensitive information during transmission.</a:t>
            </a:r>
          </a:p>
          <a:p>
            <a:pPr lvl="1"/>
            <a:r>
              <a:rPr lang="en-US" dirty="0"/>
              <a:t>In practice, this policy could involve using secure communication protocols such as HTTPS for web traffic or Transport Layer Security (TLS) for other types of network traffic. These encryption protocols ensure the confidentiality and integrity of data as it traverses network connections.</a:t>
            </a:r>
          </a:p>
          <a:p>
            <a:r>
              <a:rPr lang="en-US" b="1" dirty="0"/>
              <a:t>Data Encryption in Use</a:t>
            </a:r>
            <a:r>
              <a:rPr lang="en-US" dirty="0"/>
              <a:t>:</a:t>
            </a:r>
          </a:p>
          <a:p>
            <a:pPr lvl="1"/>
            <a:r>
              <a:rPr lang="en-US" dirty="0"/>
              <a:t>This policy stipulates that data must be encrypted even when being used or processed to maintain security in scenarios where the system processing the data may be compromised.</a:t>
            </a:r>
          </a:p>
          <a:p>
            <a:pPr lvl="1"/>
            <a:r>
              <a:rPr lang="en-US" dirty="0"/>
              <a:t>In practice, this policy could involve employing advanced encryption techniques such as homomorphic encryption, which allows computations to be performed on encrypted data without decrypting it first. Homomorphic encryption ensures that sensitive data remains secure throughout processing operations, reducing the risk of data exposure or compromise.</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894"/>
    </mc:Choice>
    <mc:Fallback>
      <p:transition spd="slow" advTm="25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254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075" objId="2"/>
        <p14:stopEvt time="24816"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r>
              <a:rPr lang="en-US" b="1" dirty="0"/>
              <a:t>Authentication</a:t>
            </a:r>
            <a:r>
              <a:rPr lang="en-US" dirty="0"/>
              <a:t>:</a:t>
            </a:r>
          </a:p>
          <a:p>
            <a:pPr lvl="1"/>
            <a:r>
              <a:rPr lang="en-US" dirty="0"/>
              <a:t>This policy requires users to prove their identity before accessing our systems. By enforcing authentication, only legitimate users can log in, reducing the risk of unauthorized access and protecting sensitive information.</a:t>
            </a:r>
          </a:p>
          <a:p>
            <a:pPr lvl="1"/>
            <a:r>
              <a:rPr lang="en-US" dirty="0"/>
              <a:t>In practice, authentication methods such as usernames and passwords, two-factor authentication (2FA), or biometric authentication may be employed. These methods validate users' identities and ensure that only authorized individuals can access system resources.</a:t>
            </a:r>
          </a:p>
          <a:p>
            <a:r>
              <a:rPr lang="en-US" b="1" dirty="0"/>
              <a:t>Authorization</a:t>
            </a:r>
            <a:r>
              <a:rPr lang="en-US" dirty="0"/>
              <a:t>:</a:t>
            </a:r>
          </a:p>
          <a:p>
            <a:pPr lvl="1"/>
            <a:r>
              <a:rPr lang="en-US" dirty="0"/>
              <a:t>This policy dictates what resources and services a user can access once they are authenticated. It ensures that users have access only to the resources necessary for their role or job function, reducing the risk of unauthorized access and maintaining the principle of least privilege.</a:t>
            </a:r>
          </a:p>
          <a:p>
            <a:pPr lvl="1"/>
            <a:r>
              <a:rPr lang="en-US" dirty="0"/>
              <a:t>In practice, authorization involves setting user roles and permissions based on job responsibilities or organizational hierarchy. Users are granted access to specific resources, functionalities, or data based on their assigned roles, preventing unauthorized access to sensitive information.</a:t>
            </a:r>
          </a:p>
          <a:p>
            <a:r>
              <a:rPr lang="en-US" b="1" dirty="0"/>
              <a:t>Accounting</a:t>
            </a:r>
            <a:r>
              <a:rPr lang="en-US" dirty="0"/>
              <a:t>:</a:t>
            </a:r>
          </a:p>
          <a:p>
            <a:pPr lvl="1"/>
            <a:r>
              <a:rPr lang="en-US" dirty="0"/>
              <a:t>This policy mandates the tracking of user activities on our systems. By logging user actions, organizations can create an audit trail that records user interactions with system resources and services.</a:t>
            </a:r>
          </a:p>
          <a:p>
            <a:pPr lvl="1"/>
            <a:r>
              <a:rPr lang="en-US" dirty="0"/>
              <a:t>In practice, accounting involves logging various user activities such as logins, database changes, new user additions, changes in access levels, and files accessed by users. This audit trail serves multiple purposes, including troubleshooting, identifying misuse or security incidents, and ensuring compliance with regulatory requirements.</a:t>
            </a:r>
          </a:p>
        </p:txBody>
      </p:sp>
      <p:pic>
        <p:nvPicPr>
          <p:cNvPr id="190" name="Google Shape;190;p8"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38"/>
    </mc:Choice>
    <mc:Fallback>
      <p:transition spd="slow" advTm="28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583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546" objId="2"/>
        <p14:stopEvt time="27469"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smtClean="0"/>
              <a:t>Unit Testing Results</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5" name="Picture 4"/>
          <p:cNvPicPr/>
          <p:nvPr/>
        </p:nvPicPr>
        <p:blipFill>
          <a:blip r:embed="rId9">
            <a:extLst>
              <a:ext uri="{28A0092B-C50C-407E-A947-70E740481C1C}">
                <a14:useLocalDpi xmlns:a14="http://schemas.microsoft.com/office/drawing/2010/main" val="0"/>
              </a:ext>
            </a:extLst>
          </a:blip>
          <a:srcRect/>
          <a:stretch>
            <a:fillRect/>
          </a:stretch>
        </p:blipFill>
        <p:spPr bwMode="auto">
          <a:xfrm>
            <a:off x="616974" y="2743455"/>
            <a:ext cx="5943600" cy="3124200"/>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93"/>
    </mc:Choice>
    <mc:Fallback>
      <p:transition spd="slow" advTm="9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10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65" objId="2"/>
        <p14:stopEvt time="8607"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b="1" dirty="0" err="1"/>
              <a:t>CollectionTest.AlwaysFail</a:t>
            </a:r>
            <a:endParaRPr lang="en-US" dirty="0"/>
          </a:p>
          <a:p>
            <a:r>
              <a:rPr lang="en-US" b="1" dirty="0"/>
              <a:t>Test Description</a:t>
            </a:r>
            <a:r>
              <a:rPr lang="en-US" dirty="0"/>
              <a:t>: This test case is designed to intentionally fail.</a:t>
            </a:r>
          </a:p>
          <a:p>
            <a:r>
              <a:rPr lang="en-US" b="1" dirty="0"/>
              <a:t>Result</a:t>
            </a:r>
            <a:r>
              <a:rPr lang="en-US" dirty="0"/>
              <a:t>: The test failed with an error.</a:t>
            </a:r>
          </a:p>
          <a:p>
            <a:r>
              <a:rPr lang="en-US" b="1" dirty="0"/>
              <a:t>Duration</a:t>
            </a:r>
            <a:r>
              <a:rPr lang="en-US" dirty="0"/>
              <a:t>: 2 </a:t>
            </a:r>
            <a:r>
              <a:rPr lang="en-US" dirty="0" err="1"/>
              <a:t>ms</a:t>
            </a: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73771457"/>
      </p:ext>
    </p:extLst>
  </p:cSld>
  <p:clrMapOvr>
    <a:masterClrMapping/>
  </p:clrMapOvr>
  <mc:AlternateContent xmlns:mc="http://schemas.openxmlformats.org/markup-compatibility/2006">
    <mc:Choice xmlns:p14="http://schemas.microsoft.com/office/powerpoint/2010/main" Requires="p14">
      <p:transition spd="slow" p14:dur="2000" advTm="10962"/>
    </mc:Choice>
    <mc:Fallback>
      <p:transition spd="slow" advTm="10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28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251" objId="2"/>
        <p14:stopEvt time="10616"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133</TotalTime>
  <Words>2455</Words>
  <Application>Microsoft Office PowerPoint</Application>
  <PresentationFormat>Custom</PresentationFormat>
  <Paragraphs>134</Paragraphs>
  <Slides>18</Slides>
  <Notes>18</Notes>
  <HiddenSlides>0</HiddenSlides>
  <MMClips>37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Kyle B</cp:lastModifiedBy>
  <cp:revision>22</cp:revision>
  <dcterms:created xsi:type="dcterms:W3CDTF">2020-08-19T17:59:24Z</dcterms:created>
  <dcterms:modified xsi:type="dcterms:W3CDTF">2024-04-28T23:48:54Z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